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5" r:id="rId2"/>
    <p:sldId id="282" r:id="rId3"/>
    <p:sldId id="269" r:id="rId4"/>
    <p:sldId id="267" r:id="rId5"/>
    <p:sldId id="277" r:id="rId6"/>
    <p:sldId id="278" r:id="rId7"/>
    <p:sldId id="266" r:id="rId8"/>
    <p:sldId id="272" r:id="rId9"/>
    <p:sldId id="258" r:id="rId10"/>
    <p:sldId id="281" r:id="rId11"/>
    <p:sldId id="283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82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FE83D-04C6-4031-AF7B-5B9E6FE8BCEA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075BD-5ECE-4B96-A399-A7170D151F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4674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MECCA: La Grande Moschea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075BD-5ECE-4B96-A399-A7170D151F5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7958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Pietra nera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9D9AA-4C5B-49B2-A539-E6EB9E54554E}" type="slidenum">
              <a:rPr lang="it-IT" altLang="it-IT" smtClean="0"/>
              <a:pPr/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6702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075BD-5ECE-4B96-A399-A7170D151F5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182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ECB6-E1D2-4FAD-A038-2E98D56450F0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5C32-F334-42A8-B7A0-B74107E754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56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ECB6-E1D2-4FAD-A038-2E98D56450F0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5C32-F334-42A8-B7A0-B74107E754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78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ECB6-E1D2-4FAD-A038-2E98D56450F0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5C32-F334-42A8-B7A0-B74107E754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08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ECB6-E1D2-4FAD-A038-2E98D56450F0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5C32-F334-42A8-B7A0-B74107E754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571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ECB6-E1D2-4FAD-A038-2E98D56450F0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5C32-F334-42A8-B7A0-B74107E754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85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ECB6-E1D2-4FAD-A038-2E98D56450F0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5C32-F334-42A8-B7A0-B74107E754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9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ECB6-E1D2-4FAD-A038-2E98D56450F0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5C32-F334-42A8-B7A0-B74107E754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4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ECB6-E1D2-4FAD-A038-2E98D56450F0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5C32-F334-42A8-B7A0-B74107E754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843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ECB6-E1D2-4FAD-A038-2E98D56450F0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5C32-F334-42A8-B7A0-B74107E754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3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ECB6-E1D2-4FAD-A038-2E98D56450F0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5C32-F334-42A8-B7A0-B74107E754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1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ECB6-E1D2-4FAD-A038-2E98D56450F0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5C32-F334-42A8-B7A0-B74107E754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513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6500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DECB6-E1D2-4FAD-A038-2E98D56450F0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F5C32-F334-42A8-B7A0-B74107E754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946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J563Ow09ON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591" y="842084"/>
            <a:ext cx="8696818" cy="5796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6945740" y="2432115"/>
            <a:ext cx="517237" cy="3299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6631125" y="1726538"/>
            <a:ext cx="1146469" cy="45653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Ka’ba</a:t>
            </a:r>
            <a:endParaRPr lang="it-IT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28035" y="1408894"/>
            <a:ext cx="3602268" cy="95410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MECCA: </a:t>
            </a:r>
            <a:endParaRPr lang="it-IT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Grande Moschea</a:t>
            </a:r>
          </a:p>
        </p:txBody>
      </p:sp>
      <p:sp>
        <p:nvSpPr>
          <p:cNvPr id="6" name="Rettangolo 5"/>
          <p:cNvSpPr/>
          <p:nvPr/>
        </p:nvSpPr>
        <p:spPr>
          <a:xfrm>
            <a:off x="3010293" y="316043"/>
            <a:ext cx="6096000" cy="27699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it-IT" alt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Video </a:t>
            </a:r>
            <a:r>
              <a:rPr lang="it-IT" alt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presentazione link  </a:t>
            </a:r>
            <a:r>
              <a:rPr lang="it-IT" altLang="it-IT" sz="12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https://www.youtube.com/watch?v=J563Ow09ON0</a:t>
            </a:r>
            <a:r>
              <a:rPr lang="it-IT" alt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85955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81" y="729000"/>
            <a:ext cx="5056783" cy="5400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66" y="711000"/>
            <a:ext cx="6937998" cy="5436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189000"/>
            <a:ext cx="11520000" cy="64800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71712" y="302059"/>
            <a:ext cx="3505199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Interno della </a:t>
            </a:r>
            <a:r>
              <a:rPr lang="it-IT" sz="3600" b="1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Ka’ba</a:t>
            </a:r>
            <a:r>
              <a:rPr lang="it-IT" sz="3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it-IT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57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tx1"/>
            </a:gs>
            <a:gs pos="6500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67600" y="2093841"/>
            <a:ext cx="5832648" cy="34376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è un edificio a forma di cubo </a:t>
            </a: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(donde il nome) che racchiude </a:t>
            </a: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nel muro esterno una “</a:t>
            </a:r>
            <a:r>
              <a:rPr lang="it-IT" alt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pietra nera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(probabilmente un meteorite) </a:t>
            </a: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 gli arabi credevano mandata da Dio. </a:t>
            </a:r>
            <a:endParaRPr lang="it-IT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2363" y="2093841"/>
            <a:ext cx="4468706" cy="335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7799556" y="4113570"/>
            <a:ext cx="504056" cy="5760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362934" y="4822338"/>
            <a:ext cx="137730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b="1" dirty="0"/>
              <a:t>Pietra nera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918799" y="378629"/>
            <a:ext cx="4354403" cy="11607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it-IT" altLang="it-IT" sz="54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altLang="it-IT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altLang="it-IT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Ka’ba</a:t>
            </a:r>
            <a:endParaRPr lang="it-IT" altLang="it-IT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53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3"/>
          <a:stretch/>
        </p:blipFill>
        <p:spPr>
          <a:xfrm>
            <a:off x="1524000" y="500743"/>
            <a:ext cx="9144000" cy="5856514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07110" y="283205"/>
            <a:ext cx="3505199" cy="35086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L’edificio misura m. 10 x 12 </a:t>
            </a:r>
          </a:p>
          <a:p>
            <a:pPr algn="ctr">
              <a:lnSpc>
                <a:spcPct val="150000"/>
              </a:lnSpc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 una altezza di m. 15, </a:t>
            </a:r>
          </a:p>
          <a:p>
            <a:pPr algn="ctr">
              <a:lnSpc>
                <a:spcPct val="150000"/>
              </a:lnSpc>
            </a:pPr>
            <a:r>
              <a:rPr lang="it-IT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contiene un'unica stanza </a:t>
            </a:r>
          </a:p>
          <a:p>
            <a:pPr algn="ctr">
              <a:lnSpc>
                <a:spcPct val="150000"/>
              </a:lnSpc>
            </a:pPr>
            <a:r>
              <a:rPr lang="it-IT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senza finestre</a:t>
            </a:r>
          </a:p>
          <a:p>
            <a:pPr algn="ctr">
              <a:lnSpc>
                <a:spcPct val="150000"/>
              </a:lnSpc>
            </a:pPr>
            <a:r>
              <a:rPr lang="it-IT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cui si accede per una </a:t>
            </a:r>
            <a:r>
              <a:rPr lang="it-IT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porta</a:t>
            </a:r>
            <a:r>
              <a:rPr lang="it-IT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m. </a:t>
            </a:r>
            <a:r>
              <a:rPr lang="it-IT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2,5 sopra il livello del suolo. </a:t>
            </a:r>
          </a:p>
          <a:p>
            <a:pPr algn="ctr">
              <a:lnSpc>
                <a:spcPct val="150000"/>
              </a:lnSpc>
            </a:pPr>
            <a:endParaRPr lang="it-I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Recentemente questa porta </a:t>
            </a:r>
          </a:p>
          <a:p>
            <a:pPr algn="ctr">
              <a:lnSpc>
                <a:spcPct val="150000"/>
              </a:lnSpc>
            </a:pPr>
            <a:r>
              <a:rPr lang="it-IT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è stata rifatta d’oro.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961" y="2730646"/>
            <a:ext cx="1181250" cy="1800000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9360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3"/>
          <a:stretch/>
        </p:blipFill>
        <p:spPr>
          <a:xfrm>
            <a:off x="1524000" y="500743"/>
            <a:ext cx="9144000" cy="5856514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535680" y="4615543"/>
            <a:ext cx="513806" cy="5660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2104299" y="765345"/>
            <a:ext cx="3376567" cy="35855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PIETRA NERA </a:t>
            </a:r>
          </a:p>
          <a:p>
            <a:endParaRPr lang="it-I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(cm. 30 di diametro) 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pezzi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ricomposti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è l’unica parte originale </a:t>
            </a:r>
          </a:p>
          <a:p>
            <a:pPr algn="ctr">
              <a:lnSpc>
                <a:spcPct val="150000"/>
              </a:lnSpc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della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Ka’ba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sopravvissuta, </a:t>
            </a:r>
          </a:p>
          <a:p>
            <a:pPr algn="ctr">
              <a:lnSpc>
                <a:spcPct val="150000"/>
              </a:lnSpc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secondo la tradizione islamica, </a:t>
            </a:r>
          </a:p>
          <a:p>
            <a:pPr algn="ctr">
              <a:lnSpc>
                <a:spcPct val="150000"/>
              </a:lnSpc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al Diluvio Universale</a:t>
            </a:r>
          </a:p>
          <a:p>
            <a:pPr algn="ctr"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rima di Abramo.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18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tx1">
                <a:lumMod val="75000"/>
                <a:lumOff val="25000"/>
              </a:schemeClr>
            </a:gs>
            <a:gs pos="35000">
              <a:schemeClr val="tx1">
                <a:lumMod val="75000"/>
                <a:lumOff val="25000"/>
              </a:schemeClr>
            </a:gs>
            <a:gs pos="6500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" b="1010"/>
          <a:stretch/>
        </p:blipFill>
        <p:spPr>
          <a:xfrm>
            <a:off x="448964" y="101600"/>
            <a:ext cx="5338119" cy="6687127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616364" y="4193309"/>
            <a:ext cx="877454" cy="9513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6086776" y="379408"/>
            <a:ext cx="5181588" cy="21698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telo di seta nera che copre la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Ka’ba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(il </a:t>
            </a:r>
            <a:r>
              <a:rPr 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Kiswah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ricamato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 oro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con versetti coranici</a:t>
            </a:r>
          </a:p>
          <a:p>
            <a:pPr algn="ctr">
              <a:lnSpc>
                <a:spcPct val="150000"/>
              </a:lnSpc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viene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sollevato per permettere ai pellegrini 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di baciare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pietra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nera </a:t>
            </a:r>
          </a:p>
          <a:p>
            <a:pPr algn="ctr">
              <a:lnSpc>
                <a:spcPct val="150000"/>
              </a:lnSpc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incastonata in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una ogiva angolare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d’argento.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611" y="2762392"/>
            <a:ext cx="3143320" cy="3564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cxnSp>
        <p:nvCxnSpPr>
          <p:cNvPr id="3" name="Connettore 2 2"/>
          <p:cNvCxnSpPr/>
          <p:nvPr/>
        </p:nvCxnSpPr>
        <p:spPr>
          <a:xfrm flipH="1">
            <a:off x="2604661" y="2549233"/>
            <a:ext cx="3796144" cy="19045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67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tx1">
                <a:lumMod val="75000"/>
                <a:lumOff val="25000"/>
              </a:schemeClr>
            </a:gs>
            <a:gs pos="35000">
              <a:schemeClr val="tx1">
                <a:lumMod val="75000"/>
                <a:lumOff val="25000"/>
              </a:schemeClr>
            </a:gs>
            <a:gs pos="6500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" b="876"/>
          <a:stretch/>
        </p:blipFill>
        <p:spPr>
          <a:xfrm>
            <a:off x="448964" y="110835"/>
            <a:ext cx="5338119" cy="6687129"/>
          </a:xfrm>
          <a:prstGeom prst="rect">
            <a:avLst/>
          </a:prstGeom>
        </p:spPr>
      </p:pic>
      <p:sp>
        <p:nvSpPr>
          <p:cNvPr id="7" name="Figura a mano libera 6"/>
          <p:cNvSpPr/>
          <p:nvPr/>
        </p:nvSpPr>
        <p:spPr>
          <a:xfrm>
            <a:off x="4753075" y="3213899"/>
            <a:ext cx="855784" cy="679939"/>
          </a:xfrm>
          <a:custGeom>
            <a:avLst/>
            <a:gdLst>
              <a:gd name="connsiteX0" fmla="*/ 0 w 855784"/>
              <a:gd name="connsiteY0" fmla="*/ 0 h 679939"/>
              <a:gd name="connsiteX1" fmla="*/ 58615 w 855784"/>
              <a:gd name="connsiteY1" fmla="*/ 11723 h 679939"/>
              <a:gd name="connsiteX2" fmla="*/ 128954 w 855784"/>
              <a:gd name="connsiteY2" fmla="*/ 35169 h 679939"/>
              <a:gd name="connsiteX3" fmla="*/ 164123 w 855784"/>
              <a:gd name="connsiteY3" fmla="*/ 46892 h 679939"/>
              <a:gd name="connsiteX4" fmla="*/ 211015 w 855784"/>
              <a:gd name="connsiteY4" fmla="*/ 58615 h 679939"/>
              <a:gd name="connsiteX5" fmla="*/ 304800 w 855784"/>
              <a:gd name="connsiteY5" fmla="*/ 93785 h 679939"/>
              <a:gd name="connsiteX6" fmla="*/ 375138 w 855784"/>
              <a:gd name="connsiteY6" fmla="*/ 117231 h 679939"/>
              <a:gd name="connsiteX7" fmla="*/ 445477 w 855784"/>
              <a:gd name="connsiteY7" fmla="*/ 140677 h 679939"/>
              <a:gd name="connsiteX8" fmla="*/ 550984 w 855784"/>
              <a:gd name="connsiteY8" fmla="*/ 175846 h 679939"/>
              <a:gd name="connsiteX9" fmla="*/ 586154 w 855784"/>
              <a:gd name="connsiteY9" fmla="*/ 187569 h 679939"/>
              <a:gd name="connsiteX10" fmla="*/ 633046 w 855784"/>
              <a:gd name="connsiteY10" fmla="*/ 211015 h 679939"/>
              <a:gd name="connsiteX11" fmla="*/ 703384 w 855784"/>
              <a:gd name="connsiteY11" fmla="*/ 234462 h 679939"/>
              <a:gd name="connsiteX12" fmla="*/ 773723 w 855784"/>
              <a:gd name="connsiteY12" fmla="*/ 269631 h 679939"/>
              <a:gd name="connsiteX13" fmla="*/ 844061 w 855784"/>
              <a:gd name="connsiteY13" fmla="*/ 351692 h 679939"/>
              <a:gd name="connsiteX14" fmla="*/ 855784 w 855784"/>
              <a:gd name="connsiteY14" fmla="*/ 386862 h 679939"/>
              <a:gd name="connsiteX15" fmla="*/ 820615 w 855784"/>
              <a:gd name="connsiteY15" fmla="*/ 492369 h 679939"/>
              <a:gd name="connsiteX16" fmla="*/ 797169 w 855784"/>
              <a:gd name="connsiteY16" fmla="*/ 527539 h 679939"/>
              <a:gd name="connsiteX17" fmla="*/ 703384 w 855784"/>
              <a:gd name="connsiteY17" fmla="*/ 574431 h 679939"/>
              <a:gd name="connsiteX18" fmla="*/ 668215 w 855784"/>
              <a:gd name="connsiteY18" fmla="*/ 597877 h 679939"/>
              <a:gd name="connsiteX19" fmla="*/ 597877 w 855784"/>
              <a:gd name="connsiteY19" fmla="*/ 621323 h 679939"/>
              <a:gd name="connsiteX20" fmla="*/ 539261 w 855784"/>
              <a:gd name="connsiteY20" fmla="*/ 656492 h 679939"/>
              <a:gd name="connsiteX21" fmla="*/ 468923 w 855784"/>
              <a:gd name="connsiteY21" fmla="*/ 679939 h 6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5784" h="679939">
                <a:moveTo>
                  <a:pt x="0" y="0"/>
                </a:moveTo>
                <a:cubicBezTo>
                  <a:pt x="19538" y="3908"/>
                  <a:pt x="39392" y="6480"/>
                  <a:pt x="58615" y="11723"/>
                </a:cubicBezTo>
                <a:cubicBezTo>
                  <a:pt x="82459" y="18226"/>
                  <a:pt x="105508" y="27354"/>
                  <a:pt x="128954" y="35169"/>
                </a:cubicBezTo>
                <a:cubicBezTo>
                  <a:pt x="140677" y="39077"/>
                  <a:pt x="152135" y="43895"/>
                  <a:pt x="164123" y="46892"/>
                </a:cubicBezTo>
                <a:lnTo>
                  <a:pt x="211015" y="58615"/>
                </a:lnTo>
                <a:cubicBezTo>
                  <a:pt x="272218" y="99419"/>
                  <a:pt x="218997" y="70384"/>
                  <a:pt x="304800" y="93785"/>
                </a:cubicBezTo>
                <a:cubicBezTo>
                  <a:pt x="328643" y="100288"/>
                  <a:pt x="351692" y="109416"/>
                  <a:pt x="375138" y="117231"/>
                </a:cubicBezTo>
                <a:lnTo>
                  <a:pt x="445477" y="140677"/>
                </a:lnTo>
                <a:lnTo>
                  <a:pt x="550984" y="175846"/>
                </a:lnTo>
                <a:cubicBezTo>
                  <a:pt x="562707" y="179754"/>
                  <a:pt x="575101" y="182043"/>
                  <a:pt x="586154" y="187569"/>
                </a:cubicBezTo>
                <a:cubicBezTo>
                  <a:pt x="601785" y="195384"/>
                  <a:pt x="616820" y="204525"/>
                  <a:pt x="633046" y="211015"/>
                </a:cubicBezTo>
                <a:cubicBezTo>
                  <a:pt x="655993" y="220194"/>
                  <a:pt x="682820" y="220753"/>
                  <a:pt x="703384" y="234462"/>
                </a:cubicBezTo>
                <a:cubicBezTo>
                  <a:pt x="748836" y="264762"/>
                  <a:pt x="725187" y="253452"/>
                  <a:pt x="773723" y="269631"/>
                </a:cubicBezTo>
                <a:cubicBezTo>
                  <a:pt x="801439" y="297347"/>
                  <a:pt x="824010" y="316602"/>
                  <a:pt x="844061" y="351692"/>
                </a:cubicBezTo>
                <a:cubicBezTo>
                  <a:pt x="850192" y="362421"/>
                  <a:pt x="851876" y="375139"/>
                  <a:pt x="855784" y="386862"/>
                </a:cubicBezTo>
                <a:cubicBezTo>
                  <a:pt x="843471" y="448425"/>
                  <a:pt x="850483" y="440099"/>
                  <a:pt x="820615" y="492369"/>
                </a:cubicBezTo>
                <a:cubicBezTo>
                  <a:pt x="813625" y="504602"/>
                  <a:pt x="807867" y="518370"/>
                  <a:pt x="797169" y="527539"/>
                </a:cubicBezTo>
                <a:cubicBezTo>
                  <a:pt x="761934" y="557741"/>
                  <a:pt x="741743" y="561645"/>
                  <a:pt x="703384" y="574431"/>
                </a:cubicBezTo>
                <a:cubicBezTo>
                  <a:pt x="691661" y="582246"/>
                  <a:pt x="681090" y="592155"/>
                  <a:pt x="668215" y="597877"/>
                </a:cubicBezTo>
                <a:cubicBezTo>
                  <a:pt x="645631" y="607914"/>
                  <a:pt x="597877" y="621323"/>
                  <a:pt x="597877" y="621323"/>
                </a:cubicBezTo>
                <a:cubicBezTo>
                  <a:pt x="570230" y="648969"/>
                  <a:pt x="579843" y="646347"/>
                  <a:pt x="539261" y="656492"/>
                </a:cubicBezTo>
                <a:cubicBezTo>
                  <a:pt x="470958" y="673568"/>
                  <a:pt x="495919" y="652941"/>
                  <a:pt x="468923" y="679939"/>
                </a:cubicBezTo>
              </a:path>
            </a:pathLst>
          </a:cu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6" b="89751" l="9877" r="96605">
                        <a14:foregroundMark x1="63889" y1="68975" x2="80864" y2="71745"/>
                        <a14:foregroundMark x1="24074" y1="55679" x2="45679" y2="62881"/>
                        <a14:foregroundMark x1="49074" y1="6371" x2="28395" y2="15512"/>
                        <a14:foregroundMark x1="61728" y1="60111" x2="61728" y2="60111"/>
                        <a14:backgroundMark x1="22531" y1="34903" x2="20679" y2="47922"/>
                        <a14:backgroundMark x1="19444" y1="55679" x2="30864" y2="82271"/>
                        <a14:backgroundMark x1="70062" y1="61773" x2="70062" y2="61773"/>
                        <a14:backgroundMark x1="70370" y1="62050" x2="76543" y2="66205"/>
                        <a14:backgroundMark x1="74074" y1="14127" x2="67593" y2="22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182"/>
          <a:stretch/>
        </p:blipFill>
        <p:spPr>
          <a:xfrm>
            <a:off x="5787083" y="487040"/>
            <a:ext cx="4437655" cy="3996000"/>
          </a:xfrm>
          <a:prstGeom prst="rect">
            <a:avLst/>
          </a:prstGeom>
        </p:spPr>
      </p:pic>
      <p:sp>
        <p:nvSpPr>
          <p:cNvPr id="13" name="Figura a mano libera 12"/>
          <p:cNvSpPr/>
          <p:nvPr/>
        </p:nvSpPr>
        <p:spPr>
          <a:xfrm>
            <a:off x="8499410" y="3273150"/>
            <a:ext cx="1254369" cy="773723"/>
          </a:xfrm>
          <a:custGeom>
            <a:avLst/>
            <a:gdLst>
              <a:gd name="connsiteX0" fmla="*/ 902677 w 1254369"/>
              <a:gd name="connsiteY0" fmla="*/ 0 h 773723"/>
              <a:gd name="connsiteX1" fmla="*/ 984739 w 1254369"/>
              <a:gd name="connsiteY1" fmla="*/ 11723 h 773723"/>
              <a:gd name="connsiteX2" fmla="*/ 1066800 w 1254369"/>
              <a:gd name="connsiteY2" fmla="*/ 70339 h 773723"/>
              <a:gd name="connsiteX3" fmla="*/ 1090246 w 1254369"/>
              <a:gd name="connsiteY3" fmla="*/ 105508 h 773723"/>
              <a:gd name="connsiteX4" fmla="*/ 1125415 w 1254369"/>
              <a:gd name="connsiteY4" fmla="*/ 128954 h 773723"/>
              <a:gd name="connsiteX5" fmla="*/ 1148862 w 1254369"/>
              <a:gd name="connsiteY5" fmla="*/ 164123 h 773723"/>
              <a:gd name="connsiteX6" fmla="*/ 1219200 w 1254369"/>
              <a:gd name="connsiteY6" fmla="*/ 211016 h 773723"/>
              <a:gd name="connsiteX7" fmla="*/ 1254369 w 1254369"/>
              <a:gd name="connsiteY7" fmla="*/ 246185 h 773723"/>
              <a:gd name="connsiteX8" fmla="*/ 1242646 w 1254369"/>
              <a:gd name="connsiteY8" fmla="*/ 480646 h 773723"/>
              <a:gd name="connsiteX9" fmla="*/ 1230923 w 1254369"/>
              <a:gd name="connsiteY9" fmla="*/ 515816 h 773723"/>
              <a:gd name="connsiteX10" fmla="*/ 1160585 w 1254369"/>
              <a:gd name="connsiteY10" fmla="*/ 586154 h 773723"/>
              <a:gd name="connsiteX11" fmla="*/ 1055077 w 1254369"/>
              <a:gd name="connsiteY11" fmla="*/ 668216 h 773723"/>
              <a:gd name="connsiteX12" fmla="*/ 1019908 w 1254369"/>
              <a:gd name="connsiteY12" fmla="*/ 691662 h 773723"/>
              <a:gd name="connsiteX13" fmla="*/ 949569 w 1254369"/>
              <a:gd name="connsiteY13" fmla="*/ 703385 h 773723"/>
              <a:gd name="connsiteX14" fmla="*/ 914400 w 1254369"/>
              <a:gd name="connsiteY14" fmla="*/ 726831 h 773723"/>
              <a:gd name="connsiteX15" fmla="*/ 738554 w 1254369"/>
              <a:gd name="connsiteY15" fmla="*/ 750277 h 773723"/>
              <a:gd name="connsiteX16" fmla="*/ 679939 w 1254369"/>
              <a:gd name="connsiteY16" fmla="*/ 762000 h 773723"/>
              <a:gd name="connsiteX17" fmla="*/ 586154 w 1254369"/>
              <a:gd name="connsiteY17" fmla="*/ 773723 h 773723"/>
              <a:gd name="connsiteX18" fmla="*/ 375139 w 1254369"/>
              <a:gd name="connsiteY18" fmla="*/ 762000 h 773723"/>
              <a:gd name="connsiteX19" fmla="*/ 351692 w 1254369"/>
              <a:gd name="connsiteY19" fmla="*/ 738554 h 773723"/>
              <a:gd name="connsiteX20" fmla="*/ 269631 w 1254369"/>
              <a:gd name="connsiteY20" fmla="*/ 703385 h 773723"/>
              <a:gd name="connsiteX21" fmla="*/ 222739 w 1254369"/>
              <a:gd name="connsiteY21" fmla="*/ 679939 h 773723"/>
              <a:gd name="connsiteX22" fmla="*/ 187569 w 1254369"/>
              <a:gd name="connsiteY22" fmla="*/ 668216 h 773723"/>
              <a:gd name="connsiteX23" fmla="*/ 11723 w 1254369"/>
              <a:gd name="connsiteY23" fmla="*/ 633046 h 773723"/>
              <a:gd name="connsiteX24" fmla="*/ 0 w 1254369"/>
              <a:gd name="connsiteY24" fmla="*/ 597877 h 77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54369" h="773723">
                <a:moveTo>
                  <a:pt x="902677" y="0"/>
                </a:moveTo>
                <a:cubicBezTo>
                  <a:pt x="930031" y="3908"/>
                  <a:pt x="958273" y="3783"/>
                  <a:pt x="984739" y="11723"/>
                </a:cubicBezTo>
                <a:cubicBezTo>
                  <a:pt x="994250" y="14576"/>
                  <a:pt x="1066763" y="70302"/>
                  <a:pt x="1066800" y="70339"/>
                </a:cubicBezTo>
                <a:cubicBezTo>
                  <a:pt x="1076763" y="80302"/>
                  <a:pt x="1080283" y="95545"/>
                  <a:pt x="1090246" y="105508"/>
                </a:cubicBezTo>
                <a:cubicBezTo>
                  <a:pt x="1100209" y="115471"/>
                  <a:pt x="1113692" y="121139"/>
                  <a:pt x="1125415" y="128954"/>
                </a:cubicBezTo>
                <a:cubicBezTo>
                  <a:pt x="1133231" y="140677"/>
                  <a:pt x="1138259" y="154845"/>
                  <a:pt x="1148862" y="164123"/>
                </a:cubicBezTo>
                <a:cubicBezTo>
                  <a:pt x="1170069" y="182679"/>
                  <a:pt x="1199275" y="191091"/>
                  <a:pt x="1219200" y="211016"/>
                </a:cubicBezTo>
                <a:lnTo>
                  <a:pt x="1254369" y="246185"/>
                </a:lnTo>
                <a:cubicBezTo>
                  <a:pt x="1250461" y="324339"/>
                  <a:pt x="1249425" y="402689"/>
                  <a:pt x="1242646" y="480646"/>
                </a:cubicBezTo>
                <a:cubicBezTo>
                  <a:pt x="1241575" y="492957"/>
                  <a:pt x="1238510" y="506062"/>
                  <a:pt x="1230923" y="515816"/>
                </a:cubicBezTo>
                <a:cubicBezTo>
                  <a:pt x="1210566" y="541989"/>
                  <a:pt x="1184031" y="562708"/>
                  <a:pt x="1160585" y="586154"/>
                </a:cubicBezTo>
                <a:cubicBezTo>
                  <a:pt x="1105493" y="641245"/>
                  <a:pt x="1139203" y="612131"/>
                  <a:pt x="1055077" y="668216"/>
                </a:cubicBezTo>
                <a:cubicBezTo>
                  <a:pt x="1043354" y="676031"/>
                  <a:pt x="1033806" y="689346"/>
                  <a:pt x="1019908" y="691662"/>
                </a:cubicBezTo>
                <a:lnTo>
                  <a:pt x="949569" y="703385"/>
                </a:lnTo>
                <a:cubicBezTo>
                  <a:pt x="937846" y="711200"/>
                  <a:pt x="927766" y="722376"/>
                  <a:pt x="914400" y="726831"/>
                </a:cubicBezTo>
                <a:cubicBezTo>
                  <a:pt x="886787" y="736035"/>
                  <a:pt x="752118" y="748339"/>
                  <a:pt x="738554" y="750277"/>
                </a:cubicBezTo>
                <a:cubicBezTo>
                  <a:pt x="718829" y="753095"/>
                  <a:pt x="699633" y="758970"/>
                  <a:pt x="679939" y="762000"/>
                </a:cubicBezTo>
                <a:cubicBezTo>
                  <a:pt x="648800" y="766791"/>
                  <a:pt x="617416" y="769815"/>
                  <a:pt x="586154" y="773723"/>
                </a:cubicBezTo>
                <a:cubicBezTo>
                  <a:pt x="515816" y="769815"/>
                  <a:pt x="444806" y="772450"/>
                  <a:pt x="375139" y="762000"/>
                </a:cubicBezTo>
                <a:cubicBezTo>
                  <a:pt x="364208" y="760360"/>
                  <a:pt x="360889" y="744685"/>
                  <a:pt x="351692" y="738554"/>
                </a:cubicBezTo>
                <a:cubicBezTo>
                  <a:pt x="305034" y="707449"/>
                  <a:pt x="313398" y="722142"/>
                  <a:pt x="269631" y="703385"/>
                </a:cubicBezTo>
                <a:cubicBezTo>
                  <a:pt x="253568" y="696501"/>
                  <a:pt x="238802" y="686823"/>
                  <a:pt x="222739" y="679939"/>
                </a:cubicBezTo>
                <a:cubicBezTo>
                  <a:pt x="211381" y="675071"/>
                  <a:pt x="199632" y="670897"/>
                  <a:pt x="187569" y="668216"/>
                </a:cubicBezTo>
                <a:cubicBezTo>
                  <a:pt x="129216" y="655249"/>
                  <a:pt x="11723" y="633046"/>
                  <a:pt x="11723" y="633046"/>
                </a:cubicBezTo>
                <a:lnTo>
                  <a:pt x="0" y="597877"/>
                </a:lnTo>
              </a:path>
            </a:pathLst>
          </a:cu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2 13"/>
          <p:cNvCxnSpPr/>
          <p:nvPr/>
        </p:nvCxnSpPr>
        <p:spPr>
          <a:xfrm flipH="1" flipV="1">
            <a:off x="4753075" y="3666836"/>
            <a:ext cx="2220381" cy="8162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V="1">
            <a:off x="6955779" y="3666836"/>
            <a:ext cx="2170816" cy="8162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6402578" y="4965817"/>
            <a:ext cx="4856550" cy="13542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HIGR ISMAEL </a:t>
            </a:r>
          </a:p>
          <a:p>
            <a:pPr algn="ctr">
              <a:lnSpc>
                <a:spcPct val="150000"/>
              </a:lnSpc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spazio semicircolare ove si trovano le tombe </a:t>
            </a:r>
          </a:p>
          <a:p>
            <a:pPr algn="ctr">
              <a:lnSpc>
                <a:spcPct val="150000"/>
              </a:lnSpc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di Ismaele e di sua madre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gar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24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3"/>
          <a:stretch/>
        </p:blipFill>
        <p:spPr>
          <a:xfrm>
            <a:off x="1524000" y="500743"/>
            <a:ext cx="9144000" cy="585651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398420" y="1710423"/>
            <a:ext cx="3569734" cy="27392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MAQAM IBRAHIM </a:t>
            </a:r>
          </a:p>
          <a:p>
            <a:endParaRPr lang="it-IT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è la pietra sulla quale </a:t>
            </a:r>
          </a:p>
          <a:p>
            <a:pPr algn="ctr">
              <a:lnSpc>
                <a:spcPct val="150000"/>
              </a:lnSpc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Abramo salì </a:t>
            </a:r>
          </a:p>
          <a:p>
            <a:pPr algn="ctr">
              <a:lnSpc>
                <a:spcPct val="150000"/>
              </a:lnSpc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lasciando l’impronta dei piedi </a:t>
            </a:r>
          </a:p>
          <a:p>
            <a:pPr algn="ctr">
              <a:lnSpc>
                <a:spcPct val="150000"/>
              </a:lnSpc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per completare la parte alta </a:t>
            </a:r>
          </a:p>
          <a:p>
            <a:pPr algn="ctr">
              <a:lnSpc>
                <a:spcPct val="150000"/>
              </a:lnSpc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della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Ka’ba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061938" y="3610708"/>
            <a:ext cx="1324708" cy="274654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547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3"/>
          <a:stretch/>
        </p:blipFill>
        <p:spPr>
          <a:xfrm>
            <a:off x="1524000" y="500743"/>
            <a:ext cx="9144000" cy="5856514"/>
          </a:xfrm>
          <a:prstGeom prst="rect">
            <a:avLst/>
          </a:prstGeom>
        </p:spPr>
      </p:pic>
      <p:cxnSp>
        <p:nvCxnSpPr>
          <p:cNvPr id="3" name="Connettore diritto 2"/>
          <p:cNvCxnSpPr/>
          <p:nvPr/>
        </p:nvCxnSpPr>
        <p:spPr>
          <a:xfrm>
            <a:off x="3927231" y="5642687"/>
            <a:ext cx="5310554" cy="603738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 flipV="1">
            <a:off x="3677849" y="5986293"/>
            <a:ext cx="1243356" cy="201645"/>
          </a:xfrm>
          <a:prstGeom prst="straightConnector1">
            <a:avLst/>
          </a:prstGeom>
          <a:ln w="133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2000737" y="3017527"/>
            <a:ext cx="4178390" cy="15081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Inizio del </a:t>
            </a:r>
            <a:r>
              <a:rPr lang="it-I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Tawaf</a:t>
            </a:r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it-IT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qui iniziano i sette giri rituali, antiorario, </a:t>
            </a:r>
          </a:p>
          <a:p>
            <a:pPr algn="ctr">
              <a:lnSpc>
                <a:spcPct val="150000"/>
              </a:lnSpc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attorno alla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Ka’ba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2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5" r="20834"/>
          <a:stretch/>
        </p:blipFill>
        <p:spPr>
          <a:xfrm>
            <a:off x="2197701" y="855000"/>
            <a:ext cx="7796598" cy="514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892062" y="1723293"/>
            <a:ext cx="984738" cy="6213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048000" y="3105835"/>
            <a:ext cx="6096000" cy="156966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GRONDAIA </a:t>
            </a:r>
            <a:r>
              <a:rPr lang="it-I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Mizab</a:t>
            </a:r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Ar-Rhama</a:t>
            </a:r>
            <a:r>
              <a:rPr lang="it-IT" sz="28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le invocazioni espresse sotto la grondaia </a:t>
            </a:r>
          </a:p>
          <a:p>
            <a:pPr algn="ctr">
              <a:lnSpc>
                <a:spcPct val="150000"/>
              </a:lnSpc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sono considerate di un ascolto speciale.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8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248</Words>
  <Application>Microsoft Office PowerPoint</Application>
  <PresentationFormat>Widescreen</PresentationFormat>
  <Paragraphs>58</Paragraphs>
  <Slides>11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PC Claudio</cp:lastModifiedBy>
  <cp:revision>54</cp:revision>
  <dcterms:created xsi:type="dcterms:W3CDTF">2019-02-17T22:41:57Z</dcterms:created>
  <dcterms:modified xsi:type="dcterms:W3CDTF">2021-03-10T00:24:13Z</dcterms:modified>
</cp:coreProperties>
</file>